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7"/>
  </p:notesMasterIdLst>
  <p:sldIdLst>
    <p:sldId id="435" r:id="rId2"/>
    <p:sldId id="286" r:id="rId3"/>
    <p:sldId id="385" r:id="rId4"/>
    <p:sldId id="386" r:id="rId5"/>
    <p:sldId id="389" r:id="rId6"/>
    <p:sldId id="387" r:id="rId7"/>
    <p:sldId id="388" r:id="rId8"/>
    <p:sldId id="383" r:id="rId9"/>
    <p:sldId id="384" r:id="rId10"/>
    <p:sldId id="471" r:id="rId11"/>
    <p:sldId id="470" r:id="rId12"/>
    <p:sldId id="401" r:id="rId13"/>
    <p:sldId id="444" r:id="rId14"/>
    <p:sldId id="357" r:id="rId15"/>
    <p:sldId id="323" r:id="rId16"/>
    <p:sldId id="417" r:id="rId17"/>
    <p:sldId id="358" r:id="rId18"/>
    <p:sldId id="402" r:id="rId19"/>
    <p:sldId id="418" r:id="rId20"/>
    <p:sldId id="424" r:id="rId21"/>
    <p:sldId id="366" r:id="rId22"/>
    <p:sldId id="261" r:id="rId23"/>
    <p:sldId id="404" r:id="rId24"/>
    <p:sldId id="412" r:id="rId25"/>
    <p:sldId id="368" r:id="rId26"/>
    <p:sldId id="409" r:id="rId27"/>
    <p:sldId id="473" r:id="rId28"/>
    <p:sldId id="370" r:id="rId29"/>
    <p:sldId id="300" r:id="rId30"/>
    <p:sldId id="321" r:id="rId31"/>
    <p:sldId id="301" r:id="rId32"/>
    <p:sldId id="303" r:id="rId33"/>
    <p:sldId id="304" r:id="rId34"/>
    <p:sldId id="413" r:id="rId35"/>
    <p:sldId id="411" r:id="rId36"/>
    <p:sldId id="305" r:id="rId37"/>
    <p:sldId id="307" r:id="rId38"/>
    <p:sldId id="425" r:id="rId39"/>
    <p:sldId id="478" r:id="rId40"/>
    <p:sldId id="308" r:id="rId41"/>
    <p:sldId id="309" r:id="rId42"/>
    <p:sldId id="310" r:id="rId43"/>
    <p:sldId id="311" r:id="rId44"/>
    <p:sldId id="312" r:id="rId45"/>
    <p:sldId id="313" r:id="rId46"/>
    <p:sldId id="415" r:id="rId47"/>
    <p:sldId id="461" r:id="rId48"/>
    <p:sldId id="462" r:id="rId49"/>
    <p:sldId id="463" r:id="rId50"/>
    <p:sldId id="464" r:id="rId51"/>
    <p:sldId id="465" r:id="rId52"/>
    <p:sldId id="466" r:id="rId53"/>
    <p:sldId id="467" r:id="rId54"/>
    <p:sldId id="468" r:id="rId55"/>
    <p:sldId id="390" r:id="rId56"/>
    <p:sldId id="393" r:id="rId57"/>
    <p:sldId id="395" r:id="rId58"/>
    <p:sldId id="394" r:id="rId59"/>
    <p:sldId id="453" r:id="rId60"/>
    <p:sldId id="440" r:id="rId61"/>
    <p:sldId id="348" r:id="rId62"/>
    <p:sldId id="452" r:id="rId63"/>
    <p:sldId id="455" r:id="rId64"/>
    <p:sldId id="454" r:id="rId65"/>
    <p:sldId id="325" r:id="rId6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3CC33"/>
    <a:srgbClr val="00CC00"/>
    <a:srgbClr val="0066CC"/>
    <a:srgbClr val="FF00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4EB6C1-4FBC-47C0-B954-3E28318E54FE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48364-7F7A-42F9-B105-EAC0ADDFB9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5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DBB551-9F1B-41B9-827F-5E002DB90DB9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978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031D12-BA10-4C67-9145-828E0A3C9C49}" type="slidenum">
              <a:rPr lang="ru-RU" altLang="ru-RU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279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6593A-3414-4F13-8410-A86831D2CCF1}" type="slidenum">
              <a:rPr lang="ru-RU" altLang="ru-RU"/>
              <a:pPr/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676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DF48-F446-42AC-B931-6BFBF51F4275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3C4E-BF49-4A68-9A70-676EE3B5D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4F81-D715-4927-A5B1-D5228C57CB4B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5B50-725E-4BBD-97FB-2E02A5C3C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9014-FE6E-4CE8-BF09-DABCAD57A5C8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0B64-564E-49BE-AF21-498DF4326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216E-46F3-4226-8E78-28EBA2F4168F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81E6-B258-4778-BD1B-CD91D1844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CCF6-A2E7-4D01-9975-582F2CCFDDD4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3CDB-1DC9-4E76-8362-D5B882D4E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887E-EC43-4402-8DAE-F1967BF19DA4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406E2-E08A-49AA-8AC9-F65BC7FD1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BA29-E878-4F5F-85AE-A20C47CBDAB5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E8F04-7D8B-413B-8CCD-E495532290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5A3E-546A-46AD-8F44-51C34CF3E33F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5254-FB01-4810-B37C-9A8FDF99C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548-7A13-4B3A-9706-487731121417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32A5-70A6-45D2-AF42-F29D90AD0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0089-D1F9-4D9A-B0E7-20F7EE5CB579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8C24D-D5B4-4E79-91DE-8591E808F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9DC2-094D-4A7F-A9D4-14F09F6E0308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81CF-6158-4F16-965A-4F6DFBE55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523A3-8FAA-4BC7-9C99-8D8EB7ED74A6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C3BA4CBD-0338-41FC-A867-122343B7D5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0%D0%BB%D0%B8%D1%82%D0%B8%D1%87%D0%B5%D1%81%D0%BA%D0%B0%D1%8F_%D0%B3%D0%B5%D0%BE%D0%BC%D0%B5%D1%82%D1%80%D0%B8%D1%8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ru.wikipedia.org/wiki/%D0%9C%D0%B0%D1%82%D0%B5%D0%BC%D0%B0%D1%82%D0%B8%D0%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4%D1%80%D0%B0%D0%BD%D1%86%D0%B8%D1%8F" TargetMode="External"/><Relationship Id="rId11" Type="http://schemas.openxmlformats.org/officeDocument/2006/relationships/hyperlink" Target="https://ru.wikipedia.org/wiki/%D0%A2%D0%B5%D0%BE%D1%80%D0%B8%D1%8F_%D1%87%D0%B8%D1%81%D0%B5%D0%BB" TargetMode="External"/><Relationship Id="rId5" Type="http://schemas.openxmlformats.org/officeDocument/2006/relationships/hyperlink" Target="https://ru.wikipedia.org/wiki/1665_%D0%B3%D0%BE%D0%B4" TargetMode="External"/><Relationship Id="rId10" Type="http://schemas.openxmlformats.org/officeDocument/2006/relationships/hyperlink" Target="https://ru.wikipedia.org/wiki/%D0%A2%D0%B5%D0%BE%D1%80%D0%B8%D1%8F_%D0%B2%D0%B5%D1%80%D0%BE%D1%8F%D1%82%D0%BD%D0%BE%D1%81%D1%82%D0%B5%D0%B9" TargetMode="External"/><Relationship Id="rId4" Type="http://schemas.openxmlformats.org/officeDocument/2006/relationships/hyperlink" Target="https://ru.wikipedia.org/wiki/1607" TargetMode="External"/><Relationship Id="rId9" Type="http://schemas.openxmlformats.org/officeDocument/2006/relationships/hyperlink" Target="https://ru.wikipedia.org/wiki/%D0%9C%D0%B0%D1%82%D0%B5%D0%BC%D0%B0%D1%82%D0%B8%D1%87%D0%B5%D1%81%D0%BA%D0%B8%D0%B9_%D0%B0%D0%BD%D0%B0%D0%BB%D0%B8%D0%B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ru.wikipedia.org/wiki/%D0%AD%D1%84%D1%84%D0%B5%D0%BA%D1%82_%D0%9E%D0%B6%D0%B5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5%D0%BA%D1%82%D1%80%D0%BE%D0%BD%D0%BD%D1%8B%D0%B9_%D0%BC%D0%B8%D0%BA%D1%80%D0%BE%D1%81%D0%BA%D0%BE%D0%B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D%D0%BB%D0%B5%D0%BA%D1%82%D1%80%D0%BE%D0%BD%D0%BD%D1%8B%D0%B9_%D0%BF%D1%83%D1%87%D0%BE%D0%BA" TargetMode="External"/><Relationship Id="rId5" Type="http://schemas.openxmlformats.org/officeDocument/2006/relationships/hyperlink" Target="https://ru.wikipedia.org/wiki/%D0%A0%D0%B0%D0%B7%D1%80%D0%B5%D1%88%D0%B5%D0%BD%D0%B8%D0%B5_(%D0%BE%D0%BF%D1%82%D0%B8%D0%BA%D0%B0)" TargetMode="External"/><Relationship Id="rId4" Type="http://schemas.openxmlformats.org/officeDocument/2006/relationships/hyperlink" Target="https://ru.wikipedia.org/wiki/%D0%9D%D0%B0%D0%BD%D0%BE%D0%BC%D0%B5%D1%82%D1%80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Goe_SEM_students_working1.jpg?uselang=ru" TargetMode="External"/><Relationship Id="rId3" Type="http://schemas.openxmlformats.org/officeDocument/2006/relationships/hyperlink" Target="https://ru.wikipedia.org/wiki/%D0%AD%D0%BB%D0%B5%D0%BA%D1%82%D1%80%D0%BE%D0%BD%D0%B8%D0%BA%D0%B0" TargetMode="External"/><Relationship Id="rId7" Type="http://schemas.openxmlformats.org/officeDocument/2006/relationships/hyperlink" Target="https://ru.wikipedia.org/wiki/%D0%9C%D0%B0%D1%82%D0%B5%D1%80%D0%B8%D0%B0%D0%BB%D0%BE%D0%B2%D0%B5%D0%B4%D0%B5%D0%BD%D0%B8%D0%B5" TargetMode="External"/><Relationship Id="rId2" Type="http://schemas.openxmlformats.org/officeDocument/2006/relationships/hyperlink" Target="https://ru.wikipedia.org/wiki/%D0%A4%D0%B8%D0%B7%D0%B8%D0%BA%D0%B0_%D1%82%D0%B2%D1%91%D1%80%D0%B4%D0%BE%D0%B3%D0%BE_%D1%82%D0%B5%D0%BB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C%D0%B5%D0%B4%D0%B8%D1%86%D0%B8%D0%BD%D0%B0" TargetMode="External"/><Relationship Id="rId11" Type="http://schemas.openxmlformats.org/officeDocument/2006/relationships/image" Target="../media/image67.jpeg"/><Relationship Id="rId5" Type="http://schemas.openxmlformats.org/officeDocument/2006/relationships/hyperlink" Target="https://ru.wikipedia.org/wiki/%D0%A4%D0%B0%D1%80%D0%BC%D0%B0%D1%86%D0%B5%D0%B2%D1%82%D0%B8%D0%BA%D0%B0" TargetMode="External"/><Relationship Id="rId10" Type="http://schemas.openxmlformats.org/officeDocument/2006/relationships/hyperlink" Target="https://commons.wikimedia.org/wiki/File:Misc_pollen.jpg?uselang=ru" TargetMode="External"/><Relationship Id="rId4" Type="http://schemas.openxmlformats.org/officeDocument/2006/relationships/hyperlink" Target="https://ru.wikipedia.org/wiki/%D0%91%D0%B8%D0%BE%D0%BB%D0%BE%D0%B3%D0%B8%D1%8F" TargetMode="External"/><Relationship Id="rId9" Type="http://schemas.openxmlformats.org/officeDocument/2006/relationships/image" Target="../media/image6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21.(РЭА).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Основы фотометрии и геометрической оптики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2024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828" y="1484312"/>
            <a:ext cx="1794960" cy="15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3200" dirty="0" smtClean="0">
                <a:latin typeface="Times New Roman" pitchFamily="18" charset="0"/>
              </a:rPr>
              <a:t>2. Геометрическая (лучевая ) оптика</a:t>
            </a:r>
            <a:r>
              <a:rPr lang="ru-RU" altLang="zh-CN" dirty="0" smtClean="0">
                <a:latin typeface="Times New Roman" pitchFamily="18" charset="0"/>
              </a:rPr>
              <a:t/>
            </a:r>
            <a:br>
              <a:rPr lang="ru-RU" altLang="zh-CN" dirty="0" smtClean="0">
                <a:latin typeface="Times New Roman" pitchFamily="18" charset="0"/>
              </a:rPr>
            </a:br>
            <a:r>
              <a:rPr lang="ru-RU" altLang="zh-CN" sz="4000" dirty="0" smtClean="0">
                <a:solidFill>
                  <a:srgbClr val="FF0000"/>
                </a:solidFill>
                <a:latin typeface="Times New Roman" pitchFamily="18" charset="0"/>
              </a:rPr>
              <a:t>Принцип Ферма.</a:t>
            </a: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679" y="2708920"/>
            <a:ext cx="2557148" cy="37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9506"/>
            <a:ext cx="8496944" cy="1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07904" y="2708920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Пьер де Ферма́ (</a:t>
            </a:r>
            <a:r>
              <a:rPr lang="ru-RU" sz="2400" dirty="0" smtClean="0">
                <a:hlinkClick r:id="rId4" tooltip="1607"/>
              </a:rPr>
              <a:t>1607</a:t>
            </a:r>
            <a:r>
              <a:rPr lang="ru-RU" sz="2400" dirty="0" smtClean="0"/>
              <a:t>— </a:t>
            </a:r>
            <a:r>
              <a:rPr lang="ru-RU" sz="2400" dirty="0" smtClean="0">
                <a:hlinkClick r:id="rId5" tooltip="1665 год"/>
              </a:rPr>
              <a:t>1665</a:t>
            </a:r>
            <a:r>
              <a:rPr lang="ru-RU" sz="2400" dirty="0" smtClean="0"/>
              <a:t>) — </a:t>
            </a:r>
            <a:r>
              <a:rPr lang="ru-RU" sz="2400" dirty="0" smtClean="0">
                <a:hlinkClick r:id="rId6" tooltip="Франция"/>
              </a:rPr>
              <a:t>французский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7" tooltip="Математик"/>
              </a:rPr>
              <a:t>математик</a:t>
            </a:r>
            <a:r>
              <a:rPr lang="ru-RU" sz="2400" dirty="0" smtClean="0"/>
              <a:t>-самоучка, один из создателей </a:t>
            </a:r>
            <a:r>
              <a:rPr lang="ru-RU" sz="2400" dirty="0" smtClean="0">
                <a:hlinkClick r:id="rId8" tooltip="Аналитическая геометрия"/>
              </a:rPr>
              <a:t>аналитической геометрии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9" tooltip="Математический анализ"/>
              </a:rPr>
              <a:t>математического анализа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10" tooltip="Теория вероятностей"/>
              </a:rPr>
              <a:t>теории вероятностей</a:t>
            </a:r>
            <a:r>
              <a:rPr lang="ru-RU" sz="2400" dirty="0" smtClean="0"/>
              <a:t> и </a:t>
            </a:r>
            <a:r>
              <a:rPr lang="ru-RU" sz="2400" u="sng" dirty="0" smtClean="0">
                <a:hlinkClick r:id="rId11"/>
              </a:rPr>
              <a:t>теории чисел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Вывод формулы принципа Ферма</a:t>
            </a:r>
            <a:endParaRPr lang="ru-RU" sz="3200" dirty="0" smtClean="0"/>
          </a:p>
        </p:txBody>
      </p:sp>
      <p:graphicFrame>
        <p:nvGraphicFramePr>
          <p:cNvPr id="6146" name="Объект 2"/>
          <p:cNvGraphicFramePr>
            <a:graphicFrameLocks noChangeAspect="1"/>
          </p:cNvGraphicFramePr>
          <p:nvPr/>
        </p:nvGraphicFramePr>
        <p:xfrm>
          <a:off x="5292725" y="1403350"/>
          <a:ext cx="1943100" cy="2481263"/>
        </p:xfrm>
        <a:graphic>
          <a:graphicData uri="http://schemas.openxmlformats.org/presentationml/2006/ole">
            <p:oleObj spid="_x0000_s49164" name="Equation" r:id="rId3" imgW="1790700" imgH="2286000" progId="">
              <p:embed/>
            </p:oleObj>
          </a:graphicData>
        </a:graphic>
      </p:graphicFrame>
      <p:graphicFrame>
        <p:nvGraphicFramePr>
          <p:cNvPr id="6147" name="Объект 3"/>
          <p:cNvGraphicFramePr>
            <a:graphicFrameLocks noChangeAspect="1"/>
          </p:cNvGraphicFramePr>
          <p:nvPr/>
        </p:nvGraphicFramePr>
        <p:xfrm>
          <a:off x="900113" y="4002088"/>
          <a:ext cx="5753100" cy="1223962"/>
        </p:xfrm>
        <a:graphic>
          <a:graphicData uri="http://schemas.openxmlformats.org/presentationml/2006/ole">
            <p:oleObj spid="_x0000_s49165" name="Equation" r:id="rId4" imgW="5016500" imgH="1066800" progId="">
              <p:embed/>
            </p:oleObj>
          </a:graphicData>
        </a:graphic>
      </p:graphicFrame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2339975" y="4703763"/>
            <a:ext cx="4603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Уравнение принципа Ферма</a:t>
            </a:r>
            <a:endParaRPr lang="ru-RU" dirty="0"/>
          </a:p>
        </p:txBody>
      </p:sp>
      <p:pic>
        <p:nvPicPr>
          <p:cNvPr id="6150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196975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666750" y="5334000"/>
            <a:ext cx="836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cs typeface="Times New Roman" pitchFamily="18" charset="0"/>
              </a:rPr>
              <a:t>Свет распространяется между двумя точками по пути, для прохождения которого необходимо наименьшее время.</a:t>
            </a:r>
            <a:endParaRPr lang="ru-RU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2" descr="F:\! Февр -июнь 22 г УЧЕБА\ИГФ\ЛЕКЦИИ\! Лек ИГФ 9 февр по июнь 2022 г\9 Лек 6 апр 22 г Геом опт\Рис для лекции\!!! Вывод форм принц Ферма 3!!!!!!!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63500"/>
            <a:ext cx="91154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Прямолинейное распространение света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! Февр -июнь 22 г УЧЕБА\ИГФ\ЛЕКЦИИ\! Лек ИГФ 9 февр по июнь 2022 г\9 Лек 6 апр 22 г Геом опт\Рис для лекции\Ученые от древн Гре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03604" cy="41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algn="just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Опытным доказательством этого закона могут служить резкие тени, отбрасываемые непрозрачными телами при освещении светом источника достаточно малых размеров («точечный источник»).</a:t>
            </a: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513262" cy="3384550"/>
          </a:xfrm>
        </p:spPr>
      </p:pic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03800" y="2130425"/>
            <a:ext cx="3409950" cy="4572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В однородной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прозрачной среде свет распространяется прямолинейно, то есть световые лучи в такой среде представляют собой прямые линии. </a:t>
            </a:r>
          </a:p>
          <a:p>
            <a:endParaRPr lang="ru-RU" altLang="ru-RU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84438" y="9810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endParaRPr lang="ru-RU" altLang="ru-RU" sz="4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7888288" cy="40878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	</a:t>
            </a:r>
            <a:r>
              <a:rPr lang="ru-RU" altLang="zh-CN" sz="2400" smtClean="0">
                <a:latin typeface="Times New Roman" pitchFamily="18" charset="0"/>
              </a:rPr>
              <a:t>Другим доказательством может служить известный опыт по прохождению света далекого источника сквозь небольшое отверстие, в результате чего образуется узкий световой пучок. Этот опыт приводит к представлению о световом луче как о геометрической линии, вдоль которой распространяется свет. Следует отметить, что закон прямолинейного распространения света нарушается и понятие светового луча утрачивает смысл, если свет проходит через малые отверстия, размеры которых сравнимы с длиной волны.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Образование тени.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12925" y="1916113"/>
          <a:ext cx="5518150" cy="3457575"/>
        </p:xfrm>
        <a:graphic>
          <a:graphicData uri="http://schemas.openxmlformats.org/presentationml/2006/ole">
            <p:oleObj spid="_x0000_s19464" name="Точечный рисунок" r:id="rId4" imgW="3847619" imgH="2409524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отражения света</a:t>
            </a:r>
            <a:endParaRPr lang="ru-RU" altLang="ru-RU" sz="28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971550" y="1196975"/>
            <a:ext cx="324008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zh-CN"/>
          </a:p>
          <a:p>
            <a:r>
              <a:rPr lang="ru-RU" altLang="zh-CN" sz="2400"/>
              <a:t>Падающий и отраженный лучи, а также перпендикуляр к границе раздела двух сред, восстановленный в точке падения луча, лежат в  одной плоскости (плоскость падения). Угол отражения α равен</a:t>
            </a:r>
          </a:p>
          <a:p>
            <a:r>
              <a:rPr lang="ru-RU" altLang="zh-CN" sz="2400"/>
              <a:t> углу падения α. </a:t>
            </a:r>
            <a:endParaRPr lang="ru-RU" altLang="ru-RU" sz="2400"/>
          </a:p>
        </p:txBody>
      </p:sp>
      <p:pic>
        <p:nvPicPr>
          <p:cNvPr id="20484" name="Picture 5" descr="F:\! Февр -июнь 22 г УЧЕБА\ИГФ\ЛЕКЦИИ\! Лек ИГФ 9 февр по июнь 2022 г\9 Лек 6 апр 22 г Геом опт\Рис для лекции\Закон отра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88" y="1985963"/>
            <a:ext cx="3286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формулы закона отражения   света на основе принципа Ферма.</a:t>
            </a:r>
          </a:p>
        </p:txBody>
      </p:sp>
      <p:pic>
        <p:nvPicPr>
          <p:cNvPr id="21507" name="Picture 2" descr="F:\! Февр -июнь 22 г УЧЕБА\ИГФ\ЛЕКЦИИ\! Лек ИГФ 9 февр по июнь 2022 г\9 Лек 6 апр 22 г Геом опт\Рис для лекции\!!! Вывод зак отраж из Принц Фер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196975"/>
            <a:ext cx="8064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преломления света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457200" y="1806575"/>
            <a:ext cx="8507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/>
              <a:t>Закон преломления был экспериментально установлен голландским ученым В. Снеллиусом (1621 г.). </a:t>
            </a:r>
            <a:endParaRPr lang="ru-RU" altLang="ru-RU"/>
          </a:p>
        </p:txBody>
      </p:sp>
      <p:pic>
        <p:nvPicPr>
          <p:cNvPr id="225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3213100"/>
            <a:ext cx="84709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642938"/>
            <a:ext cx="8105775" cy="5834062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buFont typeface="Arial" charset="0"/>
              <a:buNone/>
            </a:pPr>
            <a:endParaRPr lang="en-US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70000"/>
              </a:lnSpc>
              <a:buFont typeface="Arial" charset="0"/>
              <a:buNone/>
            </a:pPr>
            <a:endParaRPr lang="ru-RU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altLang="zh-CN" dirty="0" smtClean="0">
                <a:latin typeface="Times New Roman" pitchFamily="18" charset="0"/>
              </a:rPr>
              <a:t>				Содержание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zh-CN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altLang="zh-CN" dirty="0" smtClean="0">
                <a:latin typeface="Times New Roman" pitchFamily="18" charset="0"/>
              </a:rPr>
              <a:t>Фотометрические характеристики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altLang="zh-CN" dirty="0" smtClean="0">
                <a:latin typeface="Times New Roman" pitchFamily="18" charset="0"/>
              </a:rPr>
              <a:t>Геометрическая (лучевая ) оптика</a:t>
            </a:r>
          </a:p>
          <a:p>
            <a:pPr marL="609600" indent="-609600" eaLnBrk="1" hangingPunct="1">
              <a:buFont typeface="Arial" charset="0"/>
              <a:buAutoNum type="arabicPeriod" startAt="3"/>
            </a:pPr>
            <a:r>
              <a:rPr lang="ru-RU" altLang="en-US" dirty="0" smtClean="0">
                <a:latin typeface="Times New Roman" pitchFamily="18" charset="0"/>
              </a:rPr>
              <a:t>Применение лучевой оптики. 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en-US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4994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643938" cy="4643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	Постоянную величину</a:t>
            </a:r>
            <a:r>
              <a:rPr lang="ru-RU" altLang="zh-CN" sz="2800" b="1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n</a:t>
            </a:r>
            <a:r>
              <a:rPr lang="ru-RU" altLang="zh-CN" sz="2800" b="1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называют относительным показателем преломления второй среды относительно первой. Показатель преломления среды относительно вакуума называют абсолютным показателем преломления.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800" b="1" i="1" smtClean="0">
                <a:latin typeface="Times New Roman" pitchFamily="18" charset="0"/>
              </a:rPr>
              <a:t>    	</a:t>
            </a:r>
            <a:r>
              <a:rPr lang="ru-RU" altLang="zh-CN" sz="2800" smtClean="0">
                <a:latin typeface="Times New Roman" pitchFamily="18" charset="0"/>
              </a:rPr>
              <a:t>Относительный показатель преломления двух сред равен отношению их абсолютных показателей преломления:</a:t>
            </a:r>
            <a:endParaRPr lang="ru-RU" altLang="zh-CN" sz="2800" b="1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ru-RU" sz="28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 sz="1800">
              <a:latin typeface="Calibri" pitchFamily="34" charset="0"/>
              <a:cs typeface="Arial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4329" y="5004696"/>
            <a:ext cx="1143903" cy="80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358187" cy="19288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zh-CN" sz="2800" b="1" i="1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ru-RU" altLang="zh-CN" sz="2800" smtClean="0">
                <a:latin typeface="Times New Roman" pitchFamily="18" charset="0"/>
              </a:rPr>
              <a:t>Физический смысл показатель преломления – это отношение скорости распространения волн в первой среде υ</a:t>
            </a:r>
            <a:r>
              <a:rPr lang="en-US" altLang="ru-RU" sz="2800" b="1" baseline="-25000" smtClean="0">
                <a:latin typeface="Times New Roman" pitchFamily="18" charset="0"/>
              </a:rPr>
              <a:t>1</a:t>
            </a:r>
            <a:r>
              <a:rPr lang="ru-RU" altLang="zh-CN" sz="2800" b="1" baseline="-25000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к скорости их распространения во второй среде</a:t>
            </a:r>
            <a:r>
              <a:rPr lang="ru-RU" altLang="zh-CN" sz="2800" b="1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υ</a:t>
            </a:r>
            <a:r>
              <a:rPr lang="en-US" altLang="ru-RU" sz="2800" b="1" baseline="-25000" smtClean="0">
                <a:latin typeface="Times New Roman" pitchFamily="18" charset="0"/>
              </a:rPr>
              <a:t>2</a:t>
            </a:r>
            <a:r>
              <a:rPr lang="ru-RU" altLang="zh-CN" sz="2800" smtClean="0">
                <a:latin typeface="Times New Roman" pitchFamily="18" charset="0"/>
              </a:rPr>
              <a:t>:</a:t>
            </a:r>
            <a:r>
              <a:rPr lang="ru-RU" altLang="zh-CN" sz="2800" b="1" baseline="-25000" smtClean="0">
                <a:latin typeface="Times New Roman" pitchFamily="18" charset="0"/>
              </a:rPr>
              <a:t>  </a:t>
            </a:r>
            <a:endParaRPr lang="ru-RU" altLang="zh-CN" sz="2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 sz="1800">
              <a:latin typeface="Calibri" pitchFamily="34" charset="0"/>
              <a:cs typeface="Arial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71500" y="4214813"/>
            <a:ext cx="8215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zh-CN" b="1" i="1">
                <a:solidFill>
                  <a:srgbClr val="0000FF"/>
                </a:solidFill>
              </a:rPr>
              <a:t>	</a:t>
            </a:r>
            <a:r>
              <a:rPr lang="ru-RU" altLang="zh-CN"/>
              <a:t>Абсолютный показатель преломления равен отношению скорости света c в вакууме к скорости света υ в среде: </a:t>
            </a:r>
            <a:endParaRPr lang="ru-RU" altLang="zh-CN" sz="1800">
              <a:cs typeface="Times New Roman" pitchFamily="18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>
                <a:latin typeface="Calibri" pitchFamily="34" charset="0"/>
              </a:rPr>
              <a:t> </a:t>
            </a:r>
            <a:endParaRPr lang="ru-RU" altLang="zh-CN">
              <a:cs typeface="Arial" charset="0"/>
            </a:endParaRP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>
                <a:latin typeface="Calibri" pitchFamily="34" charset="0"/>
              </a:rPr>
              <a:t> </a:t>
            </a:r>
            <a:endParaRPr lang="ru-RU" altLang="zh-CN" sz="1100"/>
          </a:p>
          <a:p>
            <a:endParaRPr lang="ru-RU" altLang="zh-CN">
              <a:cs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3110" y="3165620"/>
            <a:ext cx="1129155" cy="80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1735" y="5504131"/>
            <a:ext cx="1000530" cy="809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формулы закона преломления света на основе принципа Ферма.</a:t>
            </a:r>
          </a:p>
        </p:txBody>
      </p:sp>
      <p:pic>
        <p:nvPicPr>
          <p:cNvPr id="26627" name="Picture 2" descr="F:\! Февр -июнь 22 г УЧЕБА\ИГФ\ЛЕКЦИИ\! Лек ИГФ 9 февр по июнь 2022 г\9 Лек 6 апр 22 г Геом опт\Рис для лекции\!! Вывод зак преломл св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62674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2" descr="F:\! Февр -июнь 22 г УЧЕБА\ИГФ\ЛЕКЦИИ\! Лек ИГФ 9 февр по июнь 2022 г\9 Лек 6 апр 22 г Геом опт\Рис для лекции\Табл пок прелом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28625"/>
            <a:ext cx="83724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77788"/>
            <a:ext cx="7689850" cy="13716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Полное отражение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9138" y="5013325"/>
            <a:ext cx="6373812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Угол полного отражения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8775"/>
            <a:ext cx="29511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38" y="4859338"/>
            <a:ext cx="2089150" cy="1254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1885666"/>
            <a:ext cx="1673343" cy="876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3012666"/>
            <a:ext cx="1498167" cy="430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81618" y="3497065"/>
            <a:ext cx="984693" cy="430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0153911">
            <a:off x="5950220" y="3551598"/>
            <a:ext cx="359073" cy="430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8858250" cy="23034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	Законы отражения и преломления находят объяснение в волновой физике. Согласно волновым представлениям, преломление является следствием изменения скорости распространения волн при переходе из одной среды в другую.</a:t>
            </a:r>
            <a:endParaRPr lang="ru-RU" altLang="zh-CN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F:\! Февр -июнь 22 г УЧЕБА\ИГФ\ЛЕКЦИИ\! Лек ИГФ 9 февр по июнь 2022 г\9 Лек 6 апр 22 г Геом опт\Рис для лекции\Опыты зак прелом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36838"/>
            <a:ext cx="53689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endParaRPr lang="ru-RU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75" y="1876424"/>
            <a:ext cx="8861249" cy="38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08050"/>
            <a:ext cx="8572500" cy="15827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b="1" i="1" smtClean="0">
                <a:latin typeface="Times New Roman" pitchFamily="18" charset="0"/>
              </a:rPr>
              <a:t>    	</a:t>
            </a:r>
            <a:r>
              <a:rPr lang="ru-RU" altLang="zh-CN" sz="2800" smtClean="0">
                <a:latin typeface="Times New Roman" pitchFamily="18" charset="0"/>
              </a:rPr>
              <a:t>Линзой</a:t>
            </a:r>
            <a:r>
              <a:rPr lang="ru-RU" altLang="zh-CN" sz="2800" smtClean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называется прозрачное тело, ограниченное двумя сферическими поверхностями. Если толщина самой линзы мала по сравнению с</a:t>
            </a:r>
            <a:endParaRPr lang="ru-RU" altLang="zh-CN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 sz="1800">
              <a:latin typeface="Calibri" pitchFamily="34" charset="0"/>
              <a:cs typeface="Arial" charset="0"/>
            </a:endParaRP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00063" y="4000500"/>
            <a:ext cx="450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zh-CN"/>
              <a:t>	</a:t>
            </a:r>
            <a:endParaRPr lang="ru-RU" altLang="zh-CN">
              <a:cs typeface="Times New Roman" pitchFamily="18" charset="0"/>
            </a:endParaRPr>
          </a:p>
        </p:txBody>
      </p:sp>
      <p:sp>
        <p:nvSpPr>
          <p:cNvPr id="12297" name="Прямоугольник 8"/>
          <p:cNvSpPr>
            <a:spLocks noChangeArrowheads="1"/>
          </p:cNvSpPr>
          <p:nvPr/>
        </p:nvSpPr>
        <p:spPr bwMode="auto">
          <a:xfrm>
            <a:off x="642938" y="2643188"/>
            <a:ext cx="8215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zh-CN"/>
              <a:t>радиусами кривизны сферических поверхностей, то линзу называют тонкой. </a:t>
            </a:r>
            <a:endParaRPr lang="ru-RU" altLang="zh-CN">
              <a:cs typeface="Arial" charset="0"/>
            </a:endParaRPr>
          </a:p>
        </p:txBody>
      </p:sp>
      <p:sp>
        <p:nvSpPr>
          <p:cNvPr id="12298" name="Rectangle 3"/>
          <p:cNvSpPr txBox="1">
            <a:spLocks noChangeArrowheads="1"/>
          </p:cNvSpPr>
          <p:nvPr/>
        </p:nvSpPr>
        <p:spPr bwMode="auto">
          <a:xfrm>
            <a:off x="357188" y="3929063"/>
            <a:ext cx="8501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zh-CN"/>
              <a:t>	Линзы входят в состав практически всех оптических приборов. </a:t>
            </a:r>
            <a:endParaRPr lang="ru-RU" altLang="zh-CN">
              <a:cs typeface="Times New Roman" pitchFamily="18" charset="0"/>
            </a:endParaRPr>
          </a:p>
        </p:txBody>
      </p:sp>
      <p:pic>
        <p:nvPicPr>
          <p:cNvPr id="53250" name="Picture 2" descr="https://s1.showslide.ru/s_slide/22cb/0eaa3a14-75f2-4936-850e-8776e26277f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427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7" grpId="0"/>
      <p:bldP spid="12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107950" y="2636838"/>
            <a:ext cx="8821738" cy="37052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	</a:t>
            </a:r>
            <a:r>
              <a:rPr lang="ru-RU" altLang="zh-CN" sz="2400" smtClean="0">
                <a:latin typeface="Times New Roman" pitchFamily="18" charset="0"/>
              </a:rPr>
              <a:t>Прямая, проходящая через центры кривизны  </a:t>
            </a:r>
            <a:r>
              <a:rPr lang="en-US" altLang="ru-RU" sz="2400" b="1" baseline="-25000" smtClean="0">
                <a:latin typeface="Times New Roman" pitchFamily="18" charset="0"/>
              </a:rPr>
              <a:t> </a:t>
            </a:r>
            <a:r>
              <a:rPr lang="ru-RU" altLang="zh-CN" sz="2400" b="1" baseline="-25000" smtClean="0">
                <a:latin typeface="Times New Roman" pitchFamily="18" charset="0"/>
              </a:rPr>
              <a:t> </a:t>
            </a:r>
            <a:r>
              <a:rPr lang="ru-RU" altLang="zh-CN" sz="2400" b="1" smtClean="0">
                <a:latin typeface="Times New Roman" pitchFamily="18" charset="0"/>
              </a:rPr>
              <a:t> </a:t>
            </a:r>
            <a:r>
              <a:rPr lang="ru-RU" altLang="zh-CN" sz="2400" smtClean="0">
                <a:latin typeface="Times New Roman" pitchFamily="18" charset="0"/>
              </a:rPr>
              <a:t>сферических поверхностей, называется главной оптической осью линзы.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	Все прямые, проходящие через оптический центр, называются побочными оптическими осями. Если на линзу направить пучок лучей, параллельных главной оптической оси, то после прохождения через линзу лучи (или их продолжения) соберутся в одной точке F, которая называется главным фокусом линзы.</a:t>
            </a:r>
          </a:p>
          <a:p>
            <a:pPr eaLnBrk="1" hangingPunct="1">
              <a:buFont typeface="Arial" charset="0"/>
              <a:buNone/>
            </a:pPr>
            <a:endParaRPr lang="ru-RU" altLang="zh-C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8" descr="F:\! Февр -июнь 22 г УЧЕБА\ИГФ\ЛЕКЦИИ\! Лек ИГФ 9 февр по июнь 2022 г\9 Лек 6 апр 22 г Геом опт\Рис для лекции\Харак ин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38" y="765175"/>
            <a:ext cx="2085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F:\! Февр -июнь 22 г УЧЕБА\ИГФ\ЛЕКЦИИ\! Лек ИГФ 9 февр по июнь 2022 г\9 Лек 6 апр 22 г Геом опт\Рис для лекции\Харак ин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765175"/>
            <a:ext cx="2085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F:\! Февр -июнь 22 г УЧЕБА\ИГФ\ЛЕКЦИИ\! Лек ИГФ 9 февр по июнь 2022 г\9 Лек 6 апр 22 г Геом опт\Рис для лекции\Харак ин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38" y="765175"/>
            <a:ext cx="2085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F:\! Февр -июнь 22 г УЧЕБА\ИГФ\ЛЕКЦИИ\! Лек ИГФ 9 февр по июнь 2022 г\9 Лек 6 апр 22 г Геом опт\Рис для лекции\Харак ин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38" y="765175"/>
            <a:ext cx="2085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3200" smtClean="0">
                <a:latin typeface="Times New Roman" pitchFamily="18" charset="0"/>
              </a:rPr>
              <a:t>1.Фотометрические характеристики</a:t>
            </a:r>
            <a:endParaRPr lang="ru-RU" altLang="ru-RU" sz="3200" smtClean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57200" y="-1108075"/>
            <a:ext cx="8208963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r>
              <a:rPr lang="ru-RU" altLang="ru-RU" sz="2400" b="1"/>
              <a:t>Фотометрия</a:t>
            </a:r>
            <a:r>
              <a:rPr lang="ru-RU" altLang="ru-RU" sz="2400"/>
              <a:t> — раздел оптики, занимающийся вопросами измерения интенсивности света и его источников. В фотометрии используются следующие величины:</a:t>
            </a:r>
          </a:p>
          <a:p>
            <a:r>
              <a:rPr lang="ru-RU" altLang="ru-RU" sz="2400"/>
              <a:t>1) </a:t>
            </a:r>
            <a:r>
              <a:rPr lang="ru-RU" altLang="ru-RU" sz="2400" b="1"/>
              <a:t>энергетические</a:t>
            </a:r>
            <a:r>
              <a:rPr lang="ru-RU" altLang="ru-RU" sz="2400"/>
              <a:t> — характеризуют энергетические параметры оптического излуче­ния безотносительно к его действию на приемники излучения;</a:t>
            </a:r>
          </a:p>
          <a:p>
            <a:r>
              <a:rPr lang="ru-RU" altLang="ru-RU" sz="2400"/>
              <a:t>2) </a:t>
            </a:r>
            <a:r>
              <a:rPr lang="ru-RU" altLang="ru-RU" sz="2400" b="1"/>
              <a:t>световые</a:t>
            </a:r>
            <a:r>
              <a:rPr lang="ru-RU" altLang="ru-RU" sz="2400"/>
              <a:t> — характеризуют физиологические действия света и оцениваются по воздействию на глаз (исходят из так называемой средней чувствительности глаза) или другие приемники излучения.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269875" y="908050"/>
            <a:ext cx="8358188" cy="316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	</a:t>
            </a:r>
            <a:r>
              <a:rPr lang="ru-RU" altLang="zh-CN" sz="2400" smtClean="0">
                <a:latin typeface="Times New Roman" pitchFamily="18" charset="0"/>
              </a:rPr>
              <a:t>У тонкой линзы имеются два главных фокуса, симметрично расположенных относительно линзы на главной оптической оси. </a:t>
            </a:r>
          </a:p>
          <a:p>
            <a:pPr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		У собирающих линз фокусы действительные, у рассеивающих – мнимые. </a:t>
            </a:r>
          </a:p>
          <a:p>
            <a:pPr eaLnBrk="1" hangingPunct="1">
              <a:buFont typeface="Arial" charset="0"/>
              <a:buNone/>
            </a:pPr>
            <a:endParaRPr lang="ru-RU" altLang="zh-CN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3" descr="bk5_img_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3357563"/>
            <a:ext cx="557212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500063" y="3000375"/>
            <a:ext cx="864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zh-CN"/>
              <a:t> 	</a:t>
            </a:r>
            <a:endParaRPr lang="ru-RU" altLang="zh-CN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358188" cy="47863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ru-RU" altLang="zh-CN" sz="2400" smtClean="0">
                <a:latin typeface="Times New Roman" pitchFamily="18" charset="0"/>
              </a:rPr>
              <a:t>	Пучки лучей, параллельных одной из побочных оптических осей, также фокусируются после прохождения через линзу в точку F', которая расположена при пересечении побочной оси с фокальной плоскостью Ф, то есть плоскостью перпендикулярной главной оптической оси и проходящей через главный фокус. </a:t>
            </a:r>
          </a:p>
          <a:p>
            <a:pPr algn="just" eaLnBrk="1" hangingPunct="1">
              <a:buFont typeface="Arial" charset="0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	Расстояние между оптическим центром линзы O и главным фокусом F называется фокусным расстоянием. Оно обозначается той же буквой F.</a:t>
            </a:r>
          </a:p>
          <a:p>
            <a:pPr eaLnBrk="1" hangingPunct="1"/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&amp;Pcy;&amp;rcy;&amp;iecy;&amp;lcy;&amp;ocy;&amp;mcy;&amp;lcy;&amp;iecy;&amp;ncy;&amp;icy;&amp;iecy; &amp;pcy;&amp;acy;&amp;rcy;&amp;acy;&amp;lcy;&amp;lcy;&amp;iecy;&amp;lcy;&amp;softcy;&amp;ncy;&amp;ocy;&amp;gcy;&amp;ocy; &amp;pcy;&amp;ucy;&amp;chcy;&amp;kcy;&amp;acy; &amp;lcy;&amp;ucy;&amp;chcy;&amp;iecy;&amp;j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43063"/>
            <a:ext cx="50720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625" y="71437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zh-CN" sz="2400"/>
              <a:t>	Преломление параллельного пучка лучей в собирающей (a) и рассеивающей (b) линзах. </a:t>
            </a:r>
            <a:endParaRPr lang="ru-RU" altLang="zh-CN" sz="2400">
              <a:cs typeface="Arial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4214813" y="4429125"/>
            <a:ext cx="500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zh-CN" sz="2400"/>
              <a:t>O – оптический центр</a:t>
            </a:r>
            <a:r>
              <a:rPr lang="en-US" altLang="ru-RU" sz="2400"/>
              <a:t>;</a:t>
            </a:r>
            <a:endParaRPr lang="ru-RU" altLang="zh-CN" sz="2400"/>
          </a:p>
          <a:p>
            <a:pPr algn="just" eaLnBrk="1" hangingPunct="1"/>
            <a:r>
              <a:rPr lang="ru-RU" altLang="zh-CN" sz="2400"/>
              <a:t>F – главный фокус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</a:p>
          <a:p>
            <a:pPr algn="just" eaLnBrk="1" hangingPunct="1"/>
            <a:r>
              <a:rPr lang="ru-RU" altLang="zh-CN" sz="2400"/>
              <a:t>F' – побочный фокус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</a:p>
          <a:p>
            <a:pPr algn="just" eaLnBrk="1" hangingPunct="1"/>
            <a:r>
              <a:rPr lang="ru-RU" altLang="zh-CN" sz="2400"/>
              <a:t>OF' – побочная оптическая ось</a:t>
            </a:r>
            <a:r>
              <a:rPr lang="en-US" altLang="ru-RU" sz="2400"/>
              <a:t>;</a:t>
            </a:r>
            <a:endParaRPr lang="ru-RU" altLang="zh-CN" sz="2400"/>
          </a:p>
          <a:p>
            <a:pPr algn="just" eaLnBrk="1" hangingPunct="1"/>
            <a:r>
              <a:rPr lang="ru-RU" altLang="zh-CN" sz="2400"/>
              <a:t>Ф – фокальная плоскость.</a:t>
            </a:r>
            <a:endParaRPr lang="ru-RU" altLang="zh-CN">
              <a:cs typeface="Times New Roman" pitchFamily="18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71438" y="4429125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zh-CN" sz="2400"/>
              <a:t>Точки O</a:t>
            </a:r>
            <a:r>
              <a:rPr lang="ru-RU" altLang="zh-CN" sz="2400" b="1" baseline="-25000"/>
              <a:t>1</a:t>
            </a:r>
            <a:r>
              <a:rPr lang="ru-RU" altLang="zh-CN" sz="2400"/>
              <a:t> и O</a:t>
            </a:r>
            <a:r>
              <a:rPr lang="en-US" altLang="ru-RU" sz="2400" b="1" baseline="-25000"/>
              <a:t>2</a:t>
            </a:r>
            <a:r>
              <a:rPr lang="ru-RU" altLang="zh-CN" sz="2400"/>
              <a:t> – центры</a:t>
            </a:r>
            <a:r>
              <a:rPr lang="en-US" altLang="ru-RU" sz="2400"/>
              <a:t> </a:t>
            </a:r>
            <a:r>
              <a:rPr lang="ru-RU" altLang="zh-CN" sz="2400"/>
              <a:t>сферических</a:t>
            </a:r>
            <a:r>
              <a:rPr lang="en-US" altLang="ru-RU" sz="2400"/>
              <a:t> </a:t>
            </a:r>
            <a:r>
              <a:rPr lang="ru-RU" altLang="zh-CN" sz="2400"/>
              <a:t>поверхностей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  <a:endParaRPr lang="en-US" altLang="ru-RU" sz="2400"/>
          </a:p>
          <a:p>
            <a:pPr algn="just" eaLnBrk="1" hangingPunct="1"/>
            <a:r>
              <a:rPr lang="ru-RU" altLang="zh-CN" sz="2400"/>
              <a:t>O</a:t>
            </a:r>
            <a:r>
              <a:rPr lang="ru-RU" altLang="zh-CN" sz="2400" b="1" baseline="-25000"/>
              <a:t>1</a:t>
            </a:r>
            <a:r>
              <a:rPr lang="ru-RU" altLang="zh-CN" sz="2400"/>
              <a:t>O</a:t>
            </a:r>
            <a:r>
              <a:rPr lang="en-US" altLang="ru-RU" sz="2400" b="1" baseline="-25000"/>
              <a:t>2</a:t>
            </a:r>
            <a:r>
              <a:rPr lang="ru-RU" altLang="zh-CN" sz="2400"/>
              <a:t> – главная оптическая ось</a:t>
            </a:r>
            <a:r>
              <a:rPr lang="en-US" altLang="ru-RU" sz="2400"/>
              <a:t>;</a:t>
            </a:r>
            <a:endParaRPr lang="ru-RU" altLang="zh-CN" sz="240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501063" cy="521493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ru-RU" sz="2800" dirty="0" smtClean="0">
                <a:latin typeface="Times New Roman" panose="02020603050405020304" pitchFamily="18" charset="0"/>
              </a:rPr>
              <a:t>		</a:t>
            </a:r>
            <a:r>
              <a:rPr lang="ru-RU" altLang="zh-CN" sz="2400" dirty="0" smtClean="0">
                <a:latin typeface="Times New Roman" panose="02020603050405020304" pitchFamily="18" charset="0"/>
              </a:rPr>
              <a:t>Основное свойство линз – способность давать изображения предметов.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zh-CN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zh-CN" sz="2400" dirty="0" smtClean="0">
                <a:latin typeface="Times New Roman" panose="02020603050405020304" pitchFamily="18" charset="0"/>
              </a:rPr>
              <a:t>    </a:t>
            </a:r>
            <a:r>
              <a:rPr lang="en-US" altLang="ru-RU" sz="2400" dirty="0" smtClean="0">
                <a:latin typeface="Times New Roman" panose="02020603050405020304" pitchFamily="18" charset="0"/>
              </a:rPr>
              <a:t>	</a:t>
            </a:r>
            <a:r>
              <a:rPr lang="ru-RU" altLang="zh-CN" sz="2400" dirty="0" smtClean="0">
                <a:latin typeface="Times New Roman" panose="02020603050405020304" pitchFamily="18" charset="0"/>
              </a:rPr>
              <a:t>Изображения бывают прямыми и перевернутыми, действительными и мнимыми, увеличенными и уменьшенными. Положение изображения и его характер можно определить с помощью геометрических построений. Для этого используют свойства некоторых стандартных лучей, ход которых известен. Это лучи, проходящие через оптический центр или один из фокусов линзы, а также лучи, параллельные главной или одной из побочных оптических осей.</a:t>
            </a:r>
            <a:endParaRPr lang="ru-RU" altLang="zh-CN" sz="2400" dirty="0" smtClean="0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zh-CN" sz="2800" dirty="0" smtClean="0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zh-CN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! Февр -июнь 22 г УЧЕБА\ИГФ\ЛЕКЦИИ\! Лек ИГФ 9 февр по июнь 2022 г\9 Лек 6 апр 22 г Геом опт\Рис для лекции\Ход лучей в лин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3978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! Февр -июнь 22 г УЧЕБА\ИГФ\ЛЕКЦИИ\! Лек ИГФ 9 февр по июнь 2022 г\9 Лек 6 апр 22 г Геом опт\Рис для лекции\Построения в линз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836613"/>
            <a:ext cx="8978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536" y="260649"/>
            <a:ext cx="8424936" cy="15841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400" dirty="0" smtClean="0">
                <a:latin typeface="Times New Roman" pitchFamily="18" charset="0"/>
              </a:rPr>
              <a:t>	Изображения можно рассчитать с помощью формулы тонкой линзы. Если расстояние от предмета до линзы обозначить через </a:t>
            </a:r>
            <a:r>
              <a:rPr lang="ru-RU" altLang="zh-CN" sz="2400" dirty="0" err="1" smtClean="0">
                <a:latin typeface="Times New Roman" pitchFamily="18" charset="0"/>
              </a:rPr>
              <a:t>d</a:t>
            </a:r>
            <a:r>
              <a:rPr lang="ru-RU" altLang="zh-CN" sz="2400" dirty="0" smtClean="0">
                <a:latin typeface="Times New Roman" pitchFamily="18" charset="0"/>
              </a:rPr>
              <a:t>, а расстояние от линзы до изображения через </a:t>
            </a:r>
            <a:r>
              <a:rPr lang="ru-RU" altLang="zh-CN" sz="2400" dirty="0" err="1" smtClean="0">
                <a:latin typeface="Times New Roman" pitchFamily="18" charset="0"/>
              </a:rPr>
              <a:t>f</a:t>
            </a:r>
            <a:r>
              <a:rPr lang="ru-RU" altLang="zh-CN" sz="2400" dirty="0" smtClean="0">
                <a:latin typeface="Times New Roman" pitchFamily="18" charset="0"/>
              </a:rPr>
              <a:t>, то формулу тонкой линзы можно записать в виде:</a:t>
            </a: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>
                <a:latin typeface="Calibri" pitchFamily="34" charset="0"/>
              </a:rPr>
              <a:t> </a:t>
            </a:r>
            <a:endParaRPr lang="en-US" altLang="ru-RU">
              <a:cs typeface="Arial" charset="0"/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2372469" cy="123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-926038"/>
            <a:ext cx="84969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r>
              <a:rPr lang="ru-RU" altLang="zh-CN" sz="2400" dirty="0" smtClean="0"/>
              <a:t>Величину D, обратную фокусному расстоянию называют оптической силой линзы. </a:t>
            </a:r>
          </a:p>
          <a:p>
            <a:pPr algn="just" eaLnBrk="1" hangingPunct="1"/>
            <a:r>
              <a:rPr lang="en-US" altLang="ru-RU" sz="2400" dirty="0" smtClean="0"/>
              <a:t>      </a:t>
            </a:r>
            <a:r>
              <a:rPr lang="ru-RU" altLang="zh-CN" sz="2400" dirty="0" smtClean="0"/>
              <a:t>Единица измерения оптической силы является </a:t>
            </a:r>
            <a:r>
              <a:rPr lang="en-US" altLang="ru-RU" sz="2400" dirty="0" smtClean="0"/>
              <a:t>          </a:t>
            </a:r>
            <a:r>
              <a:rPr lang="ru-RU" altLang="zh-CN" sz="2400" dirty="0" smtClean="0"/>
              <a:t>1 диоптрия (</a:t>
            </a:r>
            <a:r>
              <a:rPr lang="ru-RU" altLang="zh-CN" sz="2400" dirty="0" err="1" smtClean="0"/>
              <a:t>дптр</a:t>
            </a:r>
            <a:r>
              <a:rPr lang="ru-RU" altLang="zh-CN" sz="2400" dirty="0" smtClean="0"/>
              <a:t>). Диоптрия – оптическая сила линзы с фокусным расстоянием 1 м.   </a:t>
            </a:r>
            <a:endParaRPr lang="en-US" altLang="ru-RU" sz="2400" b="1" i="1" dirty="0" smtClean="0">
              <a:solidFill>
                <a:srgbClr val="0066CC"/>
              </a:solidFill>
            </a:endParaRPr>
          </a:p>
          <a:p>
            <a:pPr algn="just" eaLnBrk="1" hangingPunct="1"/>
            <a:r>
              <a:rPr lang="en-US" altLang="ru-RU" sz="2400" b="1" i="1" dirty="0" smtClean="0">
                <a:solidFill>
                  <a:srgbClr val="0066CC"/>
                </a:solidFill>
              </a:rPr>
              <a:t>      </a:t>
            </a:r>
            <a:r>
              <a:rPr lang="ru-RU" altLang="zh-CN" sz="2400" dirty="0" err="1" smtClean="0"/>
              <a:t>d</a:t>
            </a:r>
            <a:r>
              <a:rPr lang="ru-RU" altLang="zh-CN" sz="2400" dirty="0" smtClean="0"/>
              <a:t> &gt; 0 и </a:t>
            </a:r>
            <a:r>
              <a:rPr lang="ru-RU" altLang="zh-CN" sz="2400" dirty="0" err="1" smtClean="0"/>
              <a:t>f</a:t>
            </a:r>
            <a:r>
              <a:rPr lang="ru-RU" altLang="zh-CN" sz="2400" dirty="0" smtClean="0"/>
              <a:t> &gt; 0 – для действительных предметов (то есть реальных источников света, а не продолжений лучей, сходящихся за линзой) и</a:t>
            </a:r>
            <a:r>
              <a:rPr lang="en-US" altLang="ru-RU" sz="2400" dirty="0" smtClean="0"/>
              <a:t> </a:t>
            </a:r>
            <a:r>
              <a:rPr lang="ru-RU" altLang="zh-CN" sz="2400" dirty="0" smtClean="0"/>
              <a:t>изображений; </a:t>
            </a:r>
            <a:br>
              <a:rPr lang="ru-RU" altLang="zh-CN" sz="2400" dirty="0" smtClean="0"/>
            </a:br>
            <a:r>
              <a:rPr lang="en-US" altLang="ru-RU" sz="2400" dirty="0" smtClean="0"/>
              <a:t>      </a:t>
            </a:r>
            <a:r>
              <a:rPr lang="ru-RU" altLang="zh-CN" sz="2400" dirty="0" err="1" smtClean="0"/>
              <a:t>d</a:t>
            </a:r>
            <a:r>
              <a:rPr lang="ru-RU" altLang="zh-CN" sz="2400" dirty="0" smtClean="0"/>
              <a:t> &lt; 0 и </a:t>
            </a:r>
            <a:r>
              <a:rPr lang="ru-RU" altLang="zh-CN" sz="2400" dirty="0" err="1" smtClean="0"/>
              <a:t>f</a:t>
            </a:r>
            <a:r>
              <a:rPr lang="ru-RU" altLang="zh-CN" sz="2400" dirty="0" smtClean="0"/>
              <a:t> &lt; 0 – для мнимых источников и изображений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29600" cy="3382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b="1" i="1" dirty="0" smtClean="0">
                <a:latin typeface="Times New Roman" pitchFamily="18" charset="0"/>
              </a:rPr>
              <a:t>    </a:t>
            </a:r>
            <a:r>
              <a:rPr lang="en-US" altLang="ru-RU" sz="2800" b="1" i="1" dirty="0" smtClean="0">
                <a:latin typeface="Times New Roman" pitchFamily="18" charset="0"/>
              </a:rPr>
              <a:t>	</a:t>
            </a:r>
            <a:r>
              <a:rPr lang="ru-RU" altLang="zh-CN" sz="2400" dirty="0" smtClean="0">
                <a:latin typeface="Times New Roman" pitchFamily="18" charset="0"/>
              </a:rPr>
              <a:t>Линейным увеличением линзы Γ называют отношение линейных размеров изображения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' и предмета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. Величине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', как и в случае сферического зеркала, удобно приписывать знаки плюс или минус в зависимости от того, является изображение прямым или перевернутым. Величина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 всегда считается положительной. Поэтому для прямых изображений Γ &gt; 0, для перевернутых Γ &lt; 0.</a:t>
            </a:r>
          </a:p>
          <a:p>
            <a:pPr eaLnBrk="1" hangingPunct="1"/>
            <a:endParaRPr lang="ru-RU" altLang="zh-CN" dirty="0" smtClean="0"/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1885" y="4509120"/>
            <a:ext cx="2112886" cy="83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Вывод формулы тонкой собирающей линзы из геометрических построений. </a:t>
            </a:r>
            <a:endParaRPr lang="ru-RU" altLang="ru-RU" smtClean="0"/>
          </a:p>
        </p:txBody>
      </p:sp>
      <p:pic>
        <p:nvPicPr>
          <p:cNvPr id="4505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00213"/>
            <a:ext cx="8248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Формула  шлифовщика для линзы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26" y="2132856"/>
            <a:ext cx="83564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86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sz="320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altLang="zh-CN" sz="3200" smtClean="0">
                <a:solidFill>
                  <a:srgbClr val="FF0000"/>
                </a:solidFill>
                <a:latin typeface="Times New Roman" pitchFamily="18" charset="0"/>
              </a:rPr>
              <a:t>Зеркала</a:t>
            </a:r>
            <a:endParaRPr lang="ru-RU" altLang="zh-CN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55563" y="1060450"/>
            <a:ext cx="8715375" cy="1571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Простейшим оптическим устройством, способным создавать изображение предмета, является плоское зеркало. 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3" descr="img8.jpg"/>
          <p:cNvPicPr>
            <a:picLocks noChangeAspect="1" noChangeArrowheads="1"/>
          </p:cNvPicPr>
          <p:nvPr/>
        </p:nvPicPr>
        <p:blipFill>
          <a:blip r:embed="rId2" cstate="print"/>
          <a:srcRect l="4755"/>
          <a:stretch>
            <a:fillRect/>
          </a:stretch>
        </p:blipFill>
        <p:spPr bwMode="auto">
          <a:xfrm>
            <a:off x="0" y="2349500"/>
            <a:ext cx="45069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264025" y="2349500"/>
            <a:ext cx="47148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ru-RU"/>
              <a:t>	</a:t>
            </a:r>
            <a:r>
              <a:rPr lang="ru-RU" altLang="zh-CN" sz="2400"/>
              <a:t>Изображение предмета, </a:t>
            </a:r>
            <a:r>
              <a:rPr lang="en-US" altLang="ru-RU" sz="2400"/>
              <a:t>     </a:t>
            </a:r>
            <a:r>
              <a:rPr lang="ru-RU" altLang="zh-CN" sz="2400"/>
              <a:t>даваемое плоским зеркалом, формируется за счет лучей, отраженных от зеркальной поверхности.</a:t>
            </a:r>
            <a:r>
              <a:rPr lang="en-US" altLang="ru-RU" sz="2400"/>
              <a:t> </a:t>
            </a:r>
          </a:p>
          <a:p>
            <a:pPr algn="just" eaLnBrk="1" hangingPunct="1"/>
            <a:r>
              <a:rPr lang="en-US" altLang="ru-RU" sz="2400"/>
              <a:t>	</a:t>
            </a:r>
            <a:r>
              <a:rPr lang="ru-RU" altLang="zh-CN" sz="2400"/>
              <a:t>Это изображение является мнимым, так как оно образуется пересечением не самих отраженных лучей, а их продолжений в «зазеркалье»</a:t>
            </a:r>
            <a:r>
              <a:rPr lang="en-US" altLang="ru-RU" sz="2400"/>
              <a:t>.</a:t>
            </a:r>
            <a:endParaRPr lang="ru-RU" altLang="zh-CN" sz="240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3644900"/>
            <a:ext cx="8405813" cy="3500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mtClean="0"/>
              <a:t>    </a:t>
            </a:r>
            <a:r>
              <a:rPr lang="en-US" altLang="ru-RU" smtClean="0"/>
              <a:t>	</a:t>
            </a:r>
            <a:r>
              <a:rPr lang="ru-RU" altLang="zh-CN" sz="2400" smtClean="0">
                <a:latin typeface="Times New Roman" pitchFamily="18" charset="0"/>
              </a:rPr>
              <a:t>Ход лучей при отражении от плоского зеркала. Точка S' является мнимым изображением точки S.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</a:t>
            </a:r>
            <a:r>
              <a:rPr lang="en-US" altLang="ru-RU" sz="24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Вследствие закона отражения света мнимое изображение предмета располагается симметрично относительно зеркальной поверхности. Размер изображения равен размеру самого предмета.                      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&amp;KHcy;&amp;ocy;&amp;dcy; &amp;lcy;&amp;ucy;&amp;chcy;&amp;iecy;&amp;jcy; &amp;pcy;&amp;rcy;&amp;icy; &amp;ocy;&amp;tcy;&amp;rcy;&amp;acy;&amp;zhcy;&amp;iecy;&amp;ncy;&amp;icy;&amp;icy; &amp;ocy;&amp;tcy; &amp;pcy;&amp;lcy;&amp;ocy;&amp;scy;&amp;kcy;&amp;ocy;&amp;gcy;&amp;ocy; &amp;zcy;&amp;iecy;&amp;rcy;&amp;kcy;&amp;a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692150"/>
            <a:ext cx="3309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50825" y="1857375"/>
            <a:ext cx="4214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zh-CN" sz="2400" dirty="0"/>
              <a:t>Сферическим зеркалом называют зеркально отражающую поверхность, имеющую форму сферического сегмента. Центр сферы, из которой вырезан сегмент, называют оптическим центром зеркала. Вершину сферического сегмента называют полюсом.</a:t>
            </a:r>
            <a:endParaRPr lang="ru-RU" altLang="zh-CN" sz="2400" dirty="0">
              <a:cs typeface="Times New Roman" pitchFamily="18" charset="0"/>
            </a:endParaRPr>
          </a:p>
        </p:txBody>
      </p:sp>
      <p:pic>
        <p:nvPicPr>
          <p:cNvPr id="52226" name="Picture 2" descr="https://kartinki.pics/uploads/posts/2022-03/1647003823_1-kartinkin-net-p-zerkalnie-kartin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479" y="1857375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358188" cy="3095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Прямая, проходящая через оптический центр и полюс зеркала, называется</a:t>
            </a:r>
            <a:r>
              <a:rPr lang="ru-RU" altLang="zh-CN" sz="2400" b="1" smtClean="0">
                <a:latin typeface="Times New Roman" pitchFamily="18" charset="0"/>
              </a:rPr>
              <a:t> </a:t>
            </a:r>
            <a:r>
              <a:rPr lang="ru-RU" altLang="zh-CN" sz="2400" smtClean="0">
                <a:latin typeface="Times New Roman" pitchFamily="18" charset="0"/>
              </a:rPr>
              <a:t>главной оптической осью сферического зеркала. </a:t>
            </a:r>
            <a:endParaRPr lang="en-US" altLang="ru-RU" sz="2400" smtClean="0">
              <a:latin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altLang="ru-RU" sz="2400" smtClean="0">
                <a:latin typeface="Times New Roman" pitchFamily="18" charset="0"/>
              </a:rPr>
              <a:t>		</a:t>
            </a:r>
            <a:r>
              <a:rPr lang="ru-RU" altLang="zh-CN" sz="2400" smtClean="0">
                <a:latin typeface="Times New Roman" pitchFamily="18" charset="0"/>
              </a:rPr>
              <a:t>Главная оптическая ось выделена из всех других прямых, проходящих через оптический центр, только тем, что она является осью симметрии зеркала.   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</a:t>
            </a:r>
            <a:r>
              <a:rPr lang="en-US" altLang="ru-RU" sz="24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Сферические зеркала бывают вогнутыми и выпуклыми. 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329613" cy="46259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Если на вогнутое сферическое зеркало падает пучок лучей, параллельный главной оптической оси, то после отражения от зеркала лучи пересекутся в точке, которая называется главным фокусом зеркала F.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</a:t>
            </a:r>
            <a:r>
              <a:rPr lang="en-US" altLang="ru-RU" sz="24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Расстояние от фокуса до полюса зеркала называют фокусным расстоянием и обозначают той же буквой F. У вогнутого сферического зеркала главный фокус действительный. Он расположен посередине между центром и полюсом зеркала.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288" y="4292600"/>
            <a:ext cx="8229600" cy="25003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Отражение параллельного пучка лучей от вогнутого сферического зеркала. Точки O – оптический центр, P – полюс, F – главный фокус зеркала; OP – главная оптическая ось, R – радиус кривизны зеркала.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&amp;Ocy;&amp;tcy;&amp;rcy;&amp;acy;&amp;zhcy;&amp;iecy;&amp;ncy;&amp;icy;&amp;iecy; &amp;pcy;&amp;acy;&amp;rcy;&amp;acy;&amp;lcy;&amp;lcy;&amp;iecy;&amp;lcy;&amp;softcy;&amp;ncy;&amp;ocy;&amp;gcy;&amp;ocy; &amp;pcy;&amp;ucy;&amp;chcy;&amp;kcy;&amp;acy; &amp;lcy;&amp;ucy;&amp;chcy;&amp;iecy;&amp;j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692150"/>
            <a:ext cx="5645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Построение изображения  в зеркалах</a:t>
            </a:r>
          </a:p>
        </p:txBody>
      </p:sp>
      <p:pic>
        <p:nvPicPr>
          <p:cNvPr id="53251" name="Picture 2" descr="F:\! Февр -июнь 22 г УЧЕБА\ИГФ\ЛЕКЦИИ\! Лек ИГФ 9 февр по июнь 2022 г\9 Лек 6 апр 22 г Геом опт\Рис для лекции\Построение в зеркалах!!!!!!!!!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1773238"/>
            <a:ext cx="85629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dirty="0" smtClean="0">
                <a:solidFill>
                  <a:srgbClr val="FF0000"/>
                </a:solidFill>
                <a:latin typeface="Times New Roman" pitchFamily="18" charset="0"/>
              </a:rPr>
              <a:t>Аберрации оптических систем</a:t>
            </a:r>
            <a:r>
              <a:rPr lang="ru-RU" altLang="en-US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44824"/>
            <a:ext cx="70770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28850"/>
            <a:ext cx="5307335" cy="43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686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26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ГМ\! УЧЕБА с 9 янв 2021 год\!! ИГФ\Лекции\Поготовка лек Черновики\9 Лек  Основы фотомерии и Геометр опт\Фотометр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84994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168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734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это распространённое нарушение зрения. Люди с астигматизмом (их ещё некорректно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астигматиками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видят предметы размыто на любом расстоянии, потому что у них нарушена форма роговицы или хрусталика.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75980"/>
            <a:ext cx="5986437" cy="34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астигматизме роговица или хрусталик изогнуты неравномерно, по форме больше напоминают мяч для регби, поэтому свет, проходя сквозь них, не преломляется как следует. Из-за этого лучи на сетчатке фокусируются сразу в нескольких точках. Возникает ощущение, что изображение «плывёт», двоится или троится, а его элементы сливаются друг с другом.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3401398"/>
            <a:ext cx="5256584" cy="30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7358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27038" y="404813"/>
            <a:ext cx="8229600" cy="1143000"/>
          </a:xfrm>
        </p:spPr>
        <p:txBody>
          <a:bodyPr/>
          <a:lstStyle/>
          <a:p>
            <a:r>
              <a:rPr lang="ru-RU" altLang="en-US" sz="3200" dirty="0" smtClean="0">
                <a:latin typeface="Times New Roman" pitchFamily="18" charset="0"/>
              </a:rPr>
              <a:t/>
            </a:r>
            <a:br>
              <a:rPr lang="ru-RU" altLang="en-US" sz="3200" dirty="0" smtClean="0">
                <a:latin typeface="Times New Roman" pitchFamily="18" charset="0"/>
              </a:rPr>
            </a:br>
            <a:r>
              <a:rPr lang="ru-RU" altLang="en-US" sz="3200" dirty="0" smtClean="0">
                <a:latin typeface="Times New Roman" pitchFamily="18" charset="0"/>
              </a:rPr>
              <a:t>3.  Применение лучевой оптики.</a:t>
            </a:r>
            <a:br>
              <a:rPr lang="ru-RU" altLang="en-US" sz="3200" dirty="0" smtClean="0">
                <a:latin typeface="Times New Roman" pitchFamily="18" charset="0"/>
              </a:rPr>
            </a:br>
            <a:r>
              <a:rPr lang="ru-RU" altLang="en-US" sz="3200" dirty="0" smtClean="0">
                <a:latin typeface="Times New Roman" pitchFamily="18" charset="0"/>
              </a:rPr>
              <a:t/>
            </a:r>
            <a:br>
              <a:rPr lang="ru-RU" altLang="en-US" sz="3200" dirty="0" smtClean="0">
                <a:latin typeface="Times New Roman" pitchFamily="18" charset="0"/>
              </a:rPr>
            </a:br>
            <a:r>
              <a:rPr lang="ru-RU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Оптический микроскоп</a:t>
            </a:r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427038" y="2132856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/>
              <a:t>Оптическим микроскопом называют  прибор, служащий для рассматривания очень мелких предметов (в том числе невидимых невооруженным глазом</a:t>
            </a:r>
            <a:r>
              <a:rPr lang="ru-RU" altLang="ru-RU" sz="2400" dirty="0" smtClean="0"/>
              <a:t>).</a:t>
            </a:r>
            <a:endParaRPr lang="ru-RU" altLang="ru-RU" sz="2400" dirty="0"/>
          </a:p>
        </p:txBody>
      </p:sp>
      <p:pic>
        <p:nvPicPr>
          <p:cNvPr id="51202" name="Picture 2" descr="https://u.foxford.ngcdn.ru/uploads/tinymce_file/file/10823/4dfc8ae453ebdc4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1086"/>
            <a:ext cx="5981786" cy="35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04813" y="333375"/>
            <a:ext cx="8229600" cy="1143000"/>
          </a:xfrm>
        </p:spPr>
        <p:txBody>
          <a:bodyPr/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Микроскоп состоит из двух собирающих короткофокусных линз — 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объектива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окуляра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расстояние между которыми может изменяться. Ход лучей в микроскопе показан на рисунке.  Объектив создает действительное, перевернутое, увеличенное промежуточное изображение 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предмета 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55299" name="Picture 2" descr="http://www.physbook.ru/images/2/24/Aksen-16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780928"/>
            <a:ext cx="4428681" cy="3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 помощью микрометрического винта окуляр помещают относительно объектива таким образом, чтобы это промежуточное изображение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оказалось между передним фокусом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и оптическим центром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окуляра. Тогда окуляр становится лупой и создает мнимое, прямое (относительно промежуточного) и увеличенное изображение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предмета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Использование микроскопа приводит к значительному увеличению угла зрения, под которым глаз рассматривает предмет (φ2≫φ1φ2≫φ1) что позволяет видеть детали, не видимые невооруженным глазом. Линейное увеличение микроскопа.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0897" y="5301208"/>
            <a:ext cx="3842206" cy="879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микроскоп</a:t>
            </a:r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503238" y="1773238"/>
            <a:ext cx="81375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en-US" sz="2400"/>
              <a:t>Электронный микроскоп - прибор, позволяющий получать изображение объектов с максимальным увеличением до 10</a:t>
            </a:r>
            <a:r>
              <a:rPr lang="ru-RU" altLang="en-US" sz="2400" baseline="30000"/>
              <a:t>6</a:t>
            </a:r>
            <a:r>
              <a:rPr lang="ru-RU" altLang="en-US" sz="2400"/>
              <a:t> раз, благодаря использованию, в отличие от оптического микроскопа, вместо светового потока, ускоренные до больших энергий (30—100 кэВ и более) в условиях глубокого вакуума (примерно 0,1 мПа) электронные пучки, а вместо обычных линз — электронные линзы.</a:t>
            </a:r>
          </a:p>
          <a:p>
            <a:pPr>
              <a:buFont typeface="Arial" charset="0"/>
              <a:buNone/>
            </a:pPr>
            <a:r>
              <a:rPr lang="ru-RU" altLang="en-US" sz="2400"/>
              <a:t>Разрешающая способность электронного микроскопа в более чем 10000 раз может превосходить разрешение традиционного оптического микроскопа.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Электроны зонда (пучка) взаимодействуют с материалом образца и генерируют различные типы сигналов: вторичные электроны,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обратноотраженные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электроны,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Эффект Оже"/>
              </a:rPr>
              <a:t>Оже-электроны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рентгеновское излучение, световое излучение (катодолюминесценция) и т. д. Эти сигналы являются носителями информации о топографии и материале образца. Типы электронных микроскопов: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95625"/>
            <a:ext cx="51244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ГМ\! УЧЕБА с 9 янв 2021 год\!! ИГФ\Лекции\Поготовка лек Черновики\9 Лек  Основы фотомерии и Геометр опт\Фотометр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5344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Просвечивающий электронный микроскоп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964" y="2204864"/>
            <a:ext cx="34441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https://emicroscope.ru/assets/templates/main/images/jeol-jem-2100f/jeol-jem-2100f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11" y="1417638"/>
            <a:ext cx="4027837" cy="50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мещающее содержимое 2"/>
          <p:cNvSpPr>
            <a:spLocks noGrp="1" noChangeArrowheads="1"/>
          </p:cNvSpPr>
          <p:nvPr>
            <p:ph idx="1"/>
          </p:nvPr>
        </p:nvSpPr>
        <p:spPr>
          <a:xfrm>
            <a:off x="468313" y="590550"/>
            <a:ext cx="6354762" cy="5630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latin typeface="Times New Roman" pitchFamily="18" charset="0"/>
              </a:rPr>
              <a:t>Электронный пучок, формируемый электронной пушкой 1, попадает в область действия конденсорной линзы 2, которая фокусирует на объекте 3 электронный пучок необходимого сечения и интенсивности. Пройдя объект и испытав в нем отклонения, электроны проходят вторую магнитную линзу — объектив 4 — и собираются ею в промежуточное изображение 5. Затем с помощью проекционной линзы 6 на флуоресцирующем экране достигается окончательное изображение ( нижняя часть рисунка).</a:t>
            </a:r>
          </a:p>
        </p:txBody>
      </p:sp>
      <p:pic>
        <p:nvPicPr>
          <p:cNvPr id="60419" name="Изображение 3" descr="image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175" y="590550"/>
            <a:ext cx="14446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1356925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Растровый </a:t>
            </a:r>
            <a:r>
              <a:rPr lang="ru-RU" sz="3200" dirty="0"/>
              <a:t>электронный микроскоп</a:t>
            </a:r>
            <a:r>
              <a:rPr lang="ru-RU" sz="2400" dirty="0"/>
              <a:t> (РЭМ) или сканирующий электронный микроскоп (СЭМ) (</a:t>
            </a:r>
            <a:r>
              <a:rPr lang="ru-RU" sz="2400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scanning</a:t>
            </a:r>
            <a:r>
              <a:rPr lang="ru-RU" sz="2400" i="1" dirty="0"/>
              <a:t> </a:t>
            </a:r>
            <a:r>
              <a:rPr lang="ru-RU" sz="2400" i="1" dirty="0" err="1"/>
              <a:t>electron</a:t>
            </a:r>
            <a:r>
              <a:rPr lang="ru-RU" sz="2400" i="1" dirty="0"/>
              <a:t> </a:t>
            </a:r>
            <a:r>
              <a:rPr lang="ru-RU" sz="2400" i="1" dirty="0" err="1"/>
              <a:t>microscope</a:t>
            </a:r>
            <a:r>
              <a:rPr lang="ru-RU" sz="2400" i="1" dirty="0"/>
              <a:t>, SEM</a:t>
            </a:r>
            <a:r>
              <a:rPr lang="ru-RU" sz="2400" dirty="0"/>
              <a:t>) — прибор класса </a:t>
            </a:r>
            <a:r>
              <a:rPr lang="ru-RU" sz="2400" dirty="0">
                <a:hlinkClick r:id="rId3" tooltip="Электронный микроскоп"/>
              </a:rPr>
              <a:t>электронный микроскоп</a:t>
            </a:r>
            <a:r>
              <a:rPr lang="ru-RU" sz="2400" dirty="0"/>
              <a:t>, предназначенный для получения изображения поверхности объекта с высоким (до 0,4 </a:t>
            </a:r>
            <a:r>
              <a:rPr lang="ru-RU" sz="2400" dirty="0">
                <a:hlinkClick r:id="rId4" tooltip="Нанометр"/>
              </a:rPr>
              <a:t>нанометра</a:t>
            </a:r>
            <a:r>
              <a:rPr lang="ru-RU" sz="2400" dirty="0"/>
              <a:t>) пространственным </a:t>
            </a:r>
            <a:r>
              <a:rPr lang="ru-RU" sz="2400" dirty="0">
                <a:hlinkClick r:id="rId5" tooltip="Разрешение (оптика)"/>
              </a:rPr>
              <a:t>разрешением</a:t>
            </a:r>
            <a:r>
              <a:rPr lang="ru-RU" sz="2400" dirty="0"/>
              <a:t>, также информации о составе, строении и некоторых других свойствах приповерхностных слоёв. Основан на принципе взаимодействия </a:t>
            </a:r>
            <a:r>
              <a:rPr lang="ru-RU" sz="2400" dirty="0">
                <a:hlinkClick r:id="rId6" tooltip="Электронный пучок"/>
              </a:rPr>
              <a:t>электронного пучка</a:t>
            </a:r>
            <a:r>
              <a:rPr lang="ru-RU" sz="2400" dirty="0"/>
              <a:t> с исследуемым объектом.</a:t>
            </a: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125131" cy="62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Растровые микроскопы применяются как исследовательский инструмент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Физика твёрдого тела"/>
              </a:rPr>
              <a:t>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Электроника"/>
              </a:rPr>
              <a:t>электронике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Биология"/>
              </a:rPr>
              <a:t>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Фармацевтика"/>
              </a:rPr>
              <a:t>фармацевтике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Медицина"/>
              </a:rPr>
              <a:t>медицине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материаловедении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 т. д. Их главная функция — получение увеличенного изображения исследуемого образца и/или изображений образца в различных регистрируемых сигналах. Сопоставление изображений, полученных в разных сигналах, позволяют делать вывод о морфологии и составе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upload.wikimedia.org/wikipedia/commons/thumb/8/80/Goe_SEM_students_working1.jpg/220px-Goe_SEM_students_working1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64502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a/a4/Misc_pollen.jpg/220px-Misc_pollen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3573016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71500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sz="4800" smtClean="0">
                <a:latin typeface="Times New Roman" pitchFamily="18" charset="0"/>
              </a:rPr>
              <a:t>Спасибо за внимание !</a:t>
            </a:r>
            <a:endParaRPr lang="ru-RU" altLang="zh-CN" sz="48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ГМ\! УЧЕБА с 9 янв 2021 год\!! ИГФ\Лекции\Поготовка лек Черновики\9 Лек  Основы фотомерии и Геометр опт\Определ фотометр в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5280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:\! УЧЕБА с 9 янв 2021 год\! ИГФ\Лекции\Черновики для лек\9 Лек  9 апр 21 Осн фотометр и геометр опт\Скан для 9 Лек Фотом Геом опт\!!! Связь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448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Picture 3" descr="D:\СГМ\! УЧЕБА с 9 янв 2021 год\!! ИГФ\Лекции\Поготовка лек Черновики\9 Лек  Основы фотомерии и Геометр опт\Люмен ед измер свет пот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30163"/>
            <a:ext cx="91376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5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520</Words>
  <Application>Microsoft Office PowerPoint</Application>
  <PresentationFormat>Экран (4:3)</PresentationFormat>
  <Paragraphs>140</Paragraphs>
  <Slides>65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Тема Office</vt:lpstr>
      <vt:lpstr>Equation</vt:lpstr>
      <vt:lpstr>Точечный рисунок</vt:lpstr>
      <vt:lpstr>               Чувашский государственный университет  Раритетная лаборатория физики   raritet.chuvsu.ru  Лекция 21.(РЭА).      Основы фотометрии и геометрической оптики     Лекцию подготовил            доцент кафедры общей физики       Сорокин Геннадий Михайлович    2024 год</vt:lpstr>
      <vt:lpstr>Слайд 2</vt:lpstr>
      <vt:lpstr>1.Фотометрические характеристики</vt:lpstr>
      <vt:lpstr>Слайд 4</vt:lpstr>
      <vt:lpstr>Слайд 5</vt:lpstr>
      <vt:lpstr>Слайд 6</vt:lpstr>
      <vt:lpstr>Слайд 7</vt:lpstr>
      <vt:lpstr>Слайд 8</vt:lpstr>
      <vt:lpstr>Слайд 9</vt:lpstr>
      <vt:lpstr>2. Геометрическая (лучевая ) оптика Принцип Ферма.</vt:lpstr>
      <vt:lpstr>Вывод формулы принципа Ферма</vt:lpstr>
      <vt:lpstr>Слайд 12</vt:lpstr>
      <vt:lpstr>Прямолинейное распространение света</vt:lpstr>
      <vt:lpstr>Опытным доказательством этого закона могут служить резкие тени, отбрасываемые непрозрачными телами при освещении светом источника достаточно малых размеров («точечный источник»).</vt:lpstr>
      <vt:lpstr>Слайд 15</vt:lpstr>
      <vt:lpstr>Образование тени.</vt:lpstr>
      <vt:lpstr>Закон отражения света</vt:lpstr>
      <vt:lpstr>Вывод формулы закона отражения   света на основе принципа Ферма.</vt:lpstr>
      <vt:lpstr>Закон преломления света</vt:lpstr>
      <vt:lpstr>Слайд 20</vt:lpstr>
      <vt:lpstr>Слайд 21</vt:lpstr>
      <vt:lpstr>Слайд 22</vt:lpstr>
      <vt:lpstr>Вывод формулы закона преломления света на основе принципа Ферма.</vt:lpstr>
      <vt:lpstr>Слайд 24</vt:lpstr>
      <vt:lpstr>Полное отражение</vt:lpstr>
      <vt:lpstr>Слайд 26</vt:lpstr>
      <vt:lpstr>Линзы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Вывод формулы тонкой собирающей линзы из геометрических построений. </vt:lpstr>
      <vt:lpstr>Формула  шлифовщика для линзы </vt:lpstr>
      <vt:lpstr> Зеркала</vt:lpstr>
      <vt:lpstr>Слайд 41</vt:lpstr>
      <vt:lpstr>Слайд 42</vt:lpstr>
      <vt:lpstr>Слайд 43</vt:lpstr>
      <vt:lpstr>Слайд 44</vt:lpstr>
      <vt:lpstr>Слайд 45</vt:lpstr>
      <vt:lpstr>Построение изображения  в зеркалах</vt:lpstr>
      <vt:lpstr>Аберрации оптических систем.</vt:lpstr>
      <vt:lpstr>Слайд 48</vt:lpstr>
      <vt:lpstr>Слайд 49</vt:lpstr>
      <vt:lpstr>Слайд 50</vt:lpstr>
      <vt:lpstr>Слайд 51</vt:lpstr>
      <vt:lpstr>    Астигматизм  Астигматизм — это распространённое нарушение зрения. Люди с астигматизмом (их ещё некорректно называют астигматиками) видят предметы размыто на любом расстоянии, потому что у них нарушена форма роговицы или хрусталика.</vt:lpstr>
      <vt:lpstr>    При астигматизме роговица или хрусталик изогнуты неравномерно, по форме больше напоминают мяч для регби, поэтому свет, проходя сквозь них, не преломляется как следует. Из-за этого лучи на сетчатке фокусируются сразу в нескольких точках. Возникает ощущение, что изображение «плывёт», двоится или троится, а его элементы сливаются друг с другом.</vt:lpstr>
      <vt:lpstr>Слайд 54</vt:lpstr>
      <vt:lpstr> 3.  Применение лучевой оптики.  Оптический микроскоп</vt:lpstr>
      <vt:lpstr>    Микроскоп состоит из двух собирающих короткофокусных линз — объектива и окуляра, расстояние между которыми может изменяться. Ход лучей в микроскопе показан на рисунке.  Объектив создает действительное, перевернутое, увеличенное промежуточное изображение A1B1 предмета АВ. </vt:lpstr>
      <vt:lpstr>              С помощью микрометрического винта окуляр помещают относительно объектива таким образом, чтобы это промежуточное изображение A1B1 оказалось между передним фокусом F2 и оптическим центром O2 окуляра. Тогда окуляр становится лупой и создает мнимое, прямое (относительно промежуточного) и увеличенное изображение А2В2 предмета АВ. Использование микроскопа приводит к значительному увеличению угла зрения, под которым глаз рассматривает предмет (φ2≫φ1φ2≫φ1) что позволяет видеть детали, не видимые невооруженным глазом. Линейное увеличение микроскопа. </vt:lpstr>
      <vt:lpstr>Электронный микроскоп</vt:lpstr>
      <vt:lpstr>     Электроны зонда (пучка) взаимодействуют с материалом образца и генерируют различные типы сигналов: вторичные электроны, обратноотраженные электроны, Оже-электроны, рентгеновское излучение, световое излучение (катодолюминесценция) и т. д. Эти сигналы являются носителями информации о топографии и материале образца. Типы электронных микроскопов:</vt:lpstr>
      <vt:lpstr>Просвечивающий электронный микроскоп</vt:lpstr>
      <vt:lpstr>Слайд 61</vt:lpstr>
      <vt:lpstr>Слайд 62</vt:lpstr>
      <vt:lpstr>Слайд 63</vt:lpstr>
      <vt:lpstr>      Растровые микроскопы применяются как исследовательский инструмент в физике, электронике, биологии, фармацевтике, медицине, материаловедении, и т. д. Их главная функция — получение увеличенного изображения исследуемого образца и/или изображений образца в различных регистрируемых сигналах. Сопоставление изображений, полученных в разных сигналах, позволяют делать вывод о морфологии и составе поверхности.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MF-300</cp:lastModifiedBy>
  <cp:revision>426</cp:revision>
  <dcterms:created xsi:type="dcterms:W3CDTF">2013-10-09T07:50:41Z</dcterms:created>
  <dcterms:modified xsi:type="dcterms:W3CDTF">2025-09-30T10:25:21Z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1049-11.2.0.9259</vt:lpwstr>
  </property>
</Properties>
</file>